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8" r:id="rId2"/>
    <p:sldId id="260" r:id="rId3"/>
    <p:sldId id="262" r:id="rId4"/>
    <p:sldId id="265" r:id="rId5"/>
    <p:sldId id="271" r:id="rId6"/>
    <p:sldId id="263" r:id="rId7"/>
    <p:sldId id="275" r:id="rId8"/>
    <p:sldId id="269" r:id="rId9"/>
    <p:sldId id="270" r:id="rId10"/>
    <p:sldId id="272" r:id="rId11"/>
    <p:sldId id="274" r:id="rId12"/>
    <p:sldId id="273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 smtClean="0"/>
            <a:t>Initialisation</a:t>
          </a:r>
          <a:endParaRPr lang="en-US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 smtClean="0"/>
            <a:t>Create </a:t>
          </a:r>
          <a:r>
            <a:rPr lang="en-US" dirty="0" smtClean="0"/>
            <a:t>random board state</a:t>
          </a:r>
          <a:endParaRPr lang="en-U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sz="2600" dirty="0" smtClean="0"/>
            <a:t>Game state</a:t>
          </a:r>
          <a:endParaRPr lang="en-US" sz="2600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 custT="1"/>
      <dgm:spPr/>
      <dgm:t>
        <a:bodyPr/>
        <a:lstStyle/>
        <a:p>
          <a:r>
            <a:rPr lang="en-US" sz="1800" dirty="0" smtClean="0"/>
            <a:t>All possible moves calculated</a:t>
          </a:r>
          <a:endParaRPr lang="en-US" sz="1800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 custT="1"/>
      <dgm:spPr/>
      <dgm:t>
        <a:bodyPr/>
        <a:lstStyle/>
        <a:p>
          <a:r>
            <a:rPr lang="en-US" sz="1800" dirty="0" smtClean="0"/>
            <a:t>AI selects move with best chance of winning</a:t>
          </a:r>
          <a:endParaRPr lang="en-US" sz="1800" dirty="0"/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 smtClean="0"/>
            <a:t>Game play</a:t>
          </a:r>
          <a:endParaRPr lang="en-US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 smtClean="0"/>
            <a:t>Players take turns making moves</a:t>
          </a:r>
          <a:endParaRPr lang="en-U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E5E95E82-EF79-43CA-AA86-43B0E1CBCD3F}">
      <dgm:prSet phldrT="[Text]"/>
      <dgm:spPr/>
      <dgm:t>
        <a:bodyPr/>
        <a:lstStyle/>
        <a:p>
          <a:r>
            <a:rPr lang="en-US" dirty="0" smtClean="0"/>
            <a:t>Completion</a:t>
          </a:r>
          <a:endParaRPr lang="en-US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n-U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n-US"/>
        </a:p>
      </dgm:t>
    </dgm:pt>
    <dgm:pt modelId="{A81358E0-3DE7-41AD-A28C-ABB22548B1F6}">
      <dgm:prSet phldrT="[Text]"/>
      <dgm:spPr/>
      <dgm:t>
        <a:bodyPr/>
        <a:lstStyle/>
        <a:p>
          <a:r>
            <a:rPr lang="en-US" dirty="0" smtClean="0"/>
            <a:t>AI wins</a:t>
          </a:r>
          <a:endParaRPr lang="en-U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n-U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n-US"/>
        </a:p>
      </dgm:t>
    </dgm:pt>
    <dgm:pt modelId="{37A7C994-CC74-44DD-8777-ED6736B35821}">
      <dgm:prSet phldrT="[Text]"/>
      <dgm:spPr/>
      <dgm:t>
        <a:bodyPr/>
        <a:lstStyle/>
        <a:p>
          <a:r>
            <a:rPr lang="en-US" dirty="0" smtClean="0"/>
            <a:t>Prompt to play again</a:t>
          </a:r>
          <a:endParaRPr lang="en-US" dirty="0"/>
        </a:p>
      </dgm:t>
    </dgm:pt>
    <dgm:pt modelId="{03F017E7-7E3C-4E2C-9CEF-B07099F38801}" type="parTrans" cxnId="{1C5CE732-A00F-4C06-A1A8-B209BC6B496D}">
      <dgm:prSet/>
      <dgm:spPr/>
      <dgm:t>
        <a:bodyPr/>
        <a:lstStyle/>
        <a:p>
          <a:endParaRPr lang="en-US"/>
        </a:p>
      </dgm:t>
    </dgm:pt>
    <dgm:pt modelId="{118572A4-3B5E-487E-8015-6A319369077F}" type="sibTrans" cxnId="{1C5CE732-A00F-4C06-A1A8-B209BC6B496D}">
      <dgm:prSet/>
      <dgm:spPr/>
      <dgm:t>
        <a:bodyPr/>
        <a:lstStyle/>
        <a:p>
          <a:endParaRPr lang="en-US"/>
        </a:p>
      </dgm:t>
    </dgm:pt>
    <dgm:pt modelId="{863B87C2-331D-4582-8686-E5C1A59A2B51}">
      <dgm:prSet phldrT="[Text]"/>
      <dgm:spPr/>
      <dgm:t>
        <a:bodyPr/>
        <a:lstStyle/>
        <a:p>
          <a:r>
            <a:rPr lang="en-US" dirty="0" smtClean="0"/>
            <a:t>Choose player</a:t>
          </a:r>
          <a:endParaRPr lang="en-US" dirty="0"/>
        </a:p>
      </dgm:t>
    </dgm:pt>
    <dgm:pt modelId="{366F5546-8A36-49E2-8577-907791F183F5}" type="parTrans" cxnId="{CD176794-9E65-47E7-9CC8-C4214C5C3382}">
      <dgm:prSet/>
      <dgm:spPr/>
      <dgm:t>
        <a:bodyPr/>
        <a:lstStyle/>
        <a:p>
          <a:endParaRPr lang="en-US"/>
        </a:p>
      </dgm:t>
    </dgm:pt>
    <dgm:pt modelId="{2E5A3693-510C-43C3-955A-31EF41A0E7F8}" type="sibTrans" cxnId="{CD176794-9E65-47E7-9CC8-C4214C5C3382}">
      <dgm:prSet/>
      <dgm:spPr/>
      <dgm:t>
        <a:bodyPr/>
        <a:lstStyle/>
        <a:p>
          <a:endParaRPr lang="en-US"/>
        </a:p>
      </dgm:t>
    </dgm:pt>
    <dgm:pt modelId="{5C8E640C-46BB-44A9-B1B1-F05732E2468E}">
      <dgm:prSet phldrT="[Text]"/>
      <dgm:spPr/>
      <dgm:t>
        <a:bodyPr/>
        <a:lstStyle/>
        <a:p>
          <a:r>
            <a:rPr lang="en-US" dirty="0" smtClean="0"/>
            <a:t>Define rules of the game</a:t>
          </a:r>
          <a:endParaRPr lang="en-US" dirty="0"/>
        </a:p>
      </dgm:t>
    </dgm:pt>
    <dgm:pt modelId="{7B424C8A-CC15-4582-B996-9C3CBD330827}" type="parTrans" cxnId="{A547B903-29FB-4D97-ABE3-3FF0B517B8C3}">
      <dgm:prSet/>
      <dgm:spPr/>
      <dgm:t>
        <a:bodyPr/>
        <a:lstStyle/>
        <a:p>
          <a:endParaRPr lang="en-US"/>
        </a:p>
      </dgm:t>
    </dgm:pt>
    <dgm:pt modelId="{72524A1F-9D25-4955-9990-660CEC8B05CD}" type="sibTrans" cxnId="{A547B903-29FB-4D97-ABE3-3FF0B517B8C3}">
      <dgm:prSet/>
      <dgm:spPr/>
      <dgm:t>
        <a:bodyPr/>
        <a:lstStyle/>
        <a:p>
          <a:endParaRPr lang="en-US"/>
        </a:p>
      </dgm:t>
    </dgm:pt>
    <dgm:pt modelId="{2E2B37F6-3D5E-4B0D-878F-EBB05289552C}">
      <dgm:prSet phldrT="[Text]"/>
      <dgm:spPr/>
      <dgm:t>
        <a:bodyPr/>
        <a:lstStyle/>
        <a:p>
          <a:r>
            <a:rPr lang="en-US" dirty="0" smtClean="0"/>
            <a:t>AI moves through precomputed graph of board states</a:t>
          </a:r>
          <a:endParaRPr lang="en-US" dirty="0"/>
        </a:p>
      </dgm:t>
    </dgm:pt>
    <dgm:pt modelId="{5DC5F0E5-E07F-40D1-A489-B9C4970CC908}" type="parTrans" cxnId="{D7442F6C-A0FE-47F6-B6FD-2E56630B33A8}">
      <dgm:prSet/>
      <dgm:spPr/>
      <dgm:t>
        <a:bodyPr/>
        <a:lstStyle/>
        <a:p>
          <a:endParaRPr lang="en-US"/>
        </a:p>
      </dgm:t>
    </dgm:pt>
    <dgm:pt modelId="{675E808C-D89B-406A-884A-20952C08535F}" type="sibTrans" cxnId="{D7442F6C-A0FE-47F6-B6FD-2E56630B33A8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6C951E38-E530-426F-9C38-3B09EC68A707}" type="presOf" srcId="{2E2B37F6-3D5E-4B0D-878F-EBB05289552C}" destId="{25A33852-3C4B-4406-8856-3A4D6201948C}" srcOrd="0" destOrd="2" presId="urn:microsoft.com/office/officeart/2005/8/layout/hList6"/>
    <dgm:cxn modelId="{1C5CE732-A00F-4C06-A1A8-B209BC6B496D}" srcId="{E5E95E82-EF79-43CA-AA86-43B0E1CBCD3F}" destId="{37A7C994-CC74-44DD-8777-ED6736B35821}" srcOrd="1" destOrd="0" parTransId="{03F017E7-7E3C-4E2C-9CEF-B07099F38801}" sibTransId="{118572A4-3B5E-487E-8015-6A319369077F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F02ACF8C-C2D9-458B-9FBE-440F4BAB9DB8}" type="presOf" srcId="{863B87C2-331D-4582-8686-E5C1A59A2B51}" destId="{98302F07-D6A9-46A5-9807-EBF6C9F5B2DD}" srcOrd="0" destOrd="2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A547B903-29FB-4D97-ABE3-3FF0B517B8C3}" srcId="{082E8A29-955A-4C7C-A174-3E9DCD4DC89B}" destId="{5C8E640C-46BB-44A9-B1B1-F05732E2468E}" srcOrd="2" destOrd="0" parTransId="{7B424C8A-CC15-4582-B996-9C3CBD330827}" sibTransId="{72524A1F-9D25-4955-9990-660CEC8B05CD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D7442F6C-A0FE-47F6-B6FD-2E56630B33A8}" srcId="{6D0E5D9F-7263-4526-A227-51301233F549}" destId="{2E2B37F6-3D5E-4B0D-878F-EBB05289552C}" srcOrd="1" destOrd="0" parTransId="{5DC5F0E5-E07F-40D1-A489-B9C4970CC908}" sibTransId="{675E808C-D89B-406A-884A-20952C08535F}"/>
    <dgm:cxn modelId="{CD176794-9E65-47E7-9CC8-C4214C5C3382}" srcId="{082E8A29-955A-4C7C-A174-3E9DCD4DC89B}" destId="{863B87C2-331D-4582-8686-E5C1A59A2B51}" srcOrd="1" destOrd="0" parTransId="{366F5546-8A36-49E2-8577-907791F183F5}" sibTransId="{2E5A3693-510C-43C3-955A-31EF41A0E7F8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AD647E05-4337-4DB4-B837-61728A29CDF2}" type="presOf" srcId="{5C8E640C-46BB-44A9-B1B1-F05732E2468E}" destId="{98302F07-D6A9-46A5-9807-EBF6C9F5B2DD}" srcOrd="0" destOrd="3" presId="urn:microsoft.com/office/officeart/2005/8/layout/hList6"/>
    <dgm:cxn modelId="{729DA21F-0A99-4CC3-ACFF-2A00EDCAA358}" type="presOf" srcId="{37A7C994-CC74-44DD-8777-ED6736B35821}" destId="{86146B22-5360-4D1B-AC91-3378F10134EE}" srcOrd="0" destOrd="2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0" rIns="155545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Initialisation</a:t>
          </a:r>
          <a:endParaRPr 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Create </a:t>
          </a:r>
          <a:r>
            <a:rPr lang="en-US" sz="1900" kern="1200" dirty="0" smtClean="0"/>
            <a:t>random board state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Choose player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Define rules of the game</a:t>
          </a:r>
          <a:endParaRPr lang="en-US" sz="1900" kern="1200" dirty="0"/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4300" bIns="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Game state</a:t>
          </a:r>
          <a:endParaRPr lang="en-US" sz="26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All possible moves calculated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/>
            <a:t>AI selects move with best chance of winning</a:t>
          </a:r>
          <a:endParaRPr lang="en-US" sz="1800" kern="1200" dirty="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0" rIns="155545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Game play</a:t>
          </a:r>
          <a:endParaRPr 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Players take turns making moves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AI moves through precomputed graph of board states</a:t>
          </a:r>
          <a:endParaRPr lang="en-US" sz="1900" kern="1200" dirty="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0" rIns="155545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Completion</a:t>
          </a:r>
          <a:endParaRPr 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AI wins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smtClean="0"/>
            <a:t>Prompt to play again</a:t>
          </a:r>
          <a:endParaRPr lang="en-US" sz="1900" kern="1200" dirty="0"/>
        </a:p>
      </dsp:txBody>
      <dsp:txXfrm rot="5400000">
        <a:off x="7349316" y="797242"/>
        <a:ext cx="2278137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9/2/2018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9/2/2018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9/2/2018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9/2/2018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hilipCastiglione/SIT215_PBL3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lus.maths.org/content/play-win-ni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qsZ8DD6WHU" TargetMode="External"/><Relationship Id="rId2" Type="http://schemas.openxmlformats.org/officeDocument/2006/relationships/hyperlink" Target="https://en.wikipedia.org/wiki/Nim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oursera.org/lecture/principles-of-computing-2/invariants-3eZ53" TargetMode="External"/><Relationship Id="rId5" Type="http://schemas.openxmlformats.org/officeDocument/2006/relationships/hyperlink" Target="https://tonypoer.io/2016/10/28/implementing-minimax-and-alpha-beta-pruning-using-python/" TargetMode="External"/><Relationship Id="rId4" Type="http://schemas.openxmlformats.org/officeDocument/2006/relationships/hyperlink" Target="https://plus.maths.org/content/play-win-ni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SIT215 Artificial And Computational Intelligence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solving task 3 – A game of Nim</a:t>
            </a:r>
            <a:endParaRPr lang="en-US" dirty="0" smtClean="0"/>
          </a:p>
          <a:p>
            <a:r>
              <a:rPr lang="en-US" sz="1200" dirty="0" smtClean="0"/>
              <a:t>Lee Copland</a:t>
            </a:r>
          </a:p>
          <a:p>
            <a:r>
              <a:rPr lang="en-US" sz="1200" dirty="0" smtClean="0"/>
              <a:t>Philip Castiglione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906" y="1887973"/>
            <a:ext cx="6521140" cy="497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8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863" y="1858946"/>
            <a:ext cx="6559226" cy="499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39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- continued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9436" y="1881162"/>
            <a:ext cx="6530079" cy="49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7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constraints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0160" y="2385751"/>
            <a:ext cx="89528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Large number of heaps/rows is very computationally </a:t>
            </a:r>
            <a:r>
              <a:rPr lang="en-AU" dirty="0" smtClean="0"/>
              <a:t>expensive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U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U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/>
              <a:t>The game is deterministic and the AI </a:t>
            </a:r>
            <a:r>
              <a:rPr lang="en-AU" dirty="0" smtClean="0"/>
              <a:t>will always win </a:t>
            </a:r>
            <a:r>
              <a:rPr lang="en-AU" dirty="0"/>
              <a:t>unless you have a guaranteed win from the starting position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and conclusion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7810618" cy="3711669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Repository for the program </a:t>
            </a:r>
            <a:r>
              <a:rPr lang="en-US" dirty="0"/>
              <a:t>is here: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github.com/PhilipCastiglione/SIT215_PBL3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play Nim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190749"/>
            <a:ext cx="6375862" cy="3977295"/>
          </a:xfrm>
        </p:spPr>
        <p:txBody>
          <a:bodyPr/>
          <a:lstStyle/>
          <a:p>
            <a:r>
              <a:rPr lang="en-US" dirty="0" smtClean="0"/>
              <a:t>Nim is a strategic game between two players</a:t>
            </a:r>
            <a:endParaRPr lang="en-US" dirty="0"/>
          </a:p>
          <a:p>
            <a:r>
              <a:rPr lang="en-US" dirty="0" smtClean="0"/>
              <a:t>Tiles are arranged in heaps/rows</a:t>
            </a:r>
          </a:p>
          <a:p>
            <a:r>
              <a:rPr lang="en-US" dirty="0" smtClean="0"/>
              <a:t>Players take turns picking up tiles, can pick any number of tiles from a singular row</a:t>
            </a:r>
            <a:endParaRPr lang="en-US" dirty="0"/>
          </a:p>
          <a:p>
            <a:r>
              <a:rPr lang="en-US" dirty="0" smtClean="0"/>
              <a:t>Two game modes: </a:t>
            </a:r>
          </a:p>
          <a:p>
            <a:pPr marL="457200" lvl="1" indent="0">
              <a:buNone/>
            </a:pPr>
            <a:r>
              <a:rPr lang="en-US" sz="1800" dirty="0" smtClean="0"/>
              <a:t>Normal – Player who picks up the last tile wins</a:t>
            </a:r>
          </a:p>
          <a:p>
            <a:pPr marL="457200" lvl="1" indent="0">
              <a:buNone/>
            </a:pPr>
            <a:r>
              <a:rPr lang="en-AU" sz="1800" dirty="0" smtClean="0"/>
              <a:t>Misère – Player who picks up the last tile loses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166" y="2190749"/>
            <a:ext cx="3167413" cy="30961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55281" y="5228706"/>
            <a:ext cx="2723823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00" dirty="0" smtClean="0">
                <a:solidFill>
                  <a:schemeClr val="tx2"/>
                </a:solidFill>
              </a:rPr>
              <a:t>Image from:</a:t>
            </a:r>
          </a:p>
          <a:p>
            <a:r>
              <a:rPr lang="en-AU" sz="1050" dirty="0" smtClean="0">
                <a:hlinkClick r:id="rId3"/>
              </a:rPr>
              <a:t>https</a:t>
            </a:r>
            <a:r>
              <a:rPr lang="en-AU" sz="1050" dirty="0">
                <a:hlinkClick r:id="rId3"/>
              </a:rPr>
              <a:t>://</a:t>
            </a:r>
            <a:r>
              <a:rPr lang="en-AU" sz="1050" dirty="0" smtClean="0">
                <a:hlinkClick r:id="rId3"/>
              </a:rPr>
              <a:t>plus.maths.org/content/play-win-nim</a:t>
            </a:r>
            <a:r>
              <a:rPr lang="en-AU" sz="1050" dirty="0" smtClean="0"/>
              <a:t>  </a:t>
            </a:r>
            <a:endParaRPr lang="en-AU" sz="1050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 Audit</a:t>
            </a:r>
            <a:endParaRPr lang="en-US" dirty="0"/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7420567"/>
              </p:ext>
            </p:extLst>
          </p:nvPr>
        </p:nvGraphicFramePr>
        <p:xfrm>
          <a:off x="1280160" y="1920240"/>
          <a:ext cx="9629142" cy="49467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2097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97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97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4283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Skill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000" dirty="0" smtClean="0"/>
                        <a:t>Level of knowledge</a:t>
                      </a:r>
                    </a:p>
                    <a:p>
                      <a:pPr algn="ctr"/>
                      <a:r>
                        <a:rPr lang="en-AU" sz="1600" dirty="0" smtClean="0"/>
                        <a:t>(None,</a:t>
                      </a:r>
                      <a:r>
                        <a:rPr lang="en-AU" sz="1600" baseline="0" dirty="0" smtClean="0"/>
                        <a:t> Basic, Competent, Proficient)</a:t>
                      </a:r>
                      <a:endParaRPr lang="en-A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 smtClean="0"/>
                        <a:t>Action(s) to improve</a:t>
                      </a:r>
                      <a:endParaRPr lang="en-AU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3564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Problem Domain:</a:t>
                      </a:r>
                    </a:p>
                    <a:p>
                      <a:r>
                        <a:rPr lang="en-AU" sz="1600" dirty="0" smtClean="0"/>
                        <a:t>What</a:t>
                      </a:r>
                      <a:r>
                        <a:rPr lang="en-AU" sz="1600" baseline="0" dirty="0" smtClean="0"/>
                        <a:t> tools and knowledge is required to implement ‘a game of Nim’</a:t>
                      </a:r>
                      <a:endParaRPr lang="en-A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 None</a:t>
                      </a:r>
                    </a:p>
                    <a:p>
                      <a:pPr algn="l"/>
                      <a:r>
                        <a:rPr lang="en-AU" sz="1600" dirty="0" smtClean="0"/>
                        <a:t>Phil: Basic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>
                          <a:solidFill>
                            <a:schemeClr val="tx2"/>
                          </a:solidFill>
                        </a:rPr>
                        <a:t>Overview</a:t>
                      </a:r>
                      <a:r>
                        <a:rPr lang="en-AU" sz="1100" baseline="0" dirty="0" smtClean="0">
                          <a:solidFill>
                            <a:schemeClr val="tx2"/>
                          </a:solidFill>
                        </a:rPr>
                        <a:t> on the game of Nim</a:t>
                      </a:r>
                      <a:endParaRPr lang="en-AU" sz="1100" dirty="0" smtClean="0">
                        <a:solidFill>
                          <a:schemeClr val="tx2"/>
                        </a:solidFill>
                        <a:hlinkClick r:id="rId2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2"/>
                        </a:rPr>
                        <a:t>https</a:t>
                      </a:r>
                      <a:r>
                        <a:rPr lang="en-AU" sz="1100" dirty="0" smtClean="0">
                          <a:hlinkClick r:id="rId2"/>
                        </a:rPr>
                        <a:t>://</a:t>
                      </a:r>
                      <a:r>
                        <a:rPr lang="en-AU" sz="1100" dirty="0" smtClean="0">
                          <a:hlinkClick r:id="rId2"/>
                        </a:rPr>
                        <a:t>en.wikipedia.org/wiki/Nim</a:t>
                      </a:r>
                      <a:endParaRPr lang="en-AU" sz="1100" dirty="0" smtClean="0"/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Implementing Nim in python</a:t>
                      </a:r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>
                          <a:hlinkClick r:id="rId3"/>
                        </a:rPr>
                        <a:t>https://www.youtube.com/watch?v=NqsZ8DD6WHU</a:t>
                      </a:r>
                      <a:r>
                        <a:rPr lang="en-AU" sz="1100" dirty="0" smtClean="0"/>
                        <a:t> </a:t>
                      </a:r>
                      <a:endParaRPr lang="en-AU" sz="1100" dirty="0" smtClean="0"/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Strategies and Maths behind Nim</a:t>
                      </a:r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>
                          <a:hlinkClick r:id="rId4"/>
                        </a:rPr>
                        <a:t>https://plus.maths.org/content/play-win-nim</a:t>
                      </a:r>
                      <a:endParaRPr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4257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Minimax algorithm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</a:t>
                      </a:r>
                      <a:r>
                        <a:rPr lang="en-AU" sz="1600" baseline="0" dirty="0" smtClean="0"/>
                        <a:t> None</a:t>
                      </a:r>
                    </a:p>
                    <a:p>
                      <a:pPr algn="l"/>
                      <a:r>
                        <a:rPr lang="en-AU" sz="1600" baseline="0" dirty="0" smtClean="0"/>
                        <a:t>Phil: Proficient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/>
                        <a:t>Overview of the Minimax Algorithm</a:t>
                      </a:r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5"/>
                        </a:rPr>
                        <a:t>https</a:t>
                      </a:r>
                      <a:r>
                        <a:rPr lang="en-AU" sz="1100" dirty="0" smtClean="0">
                          <a:hlinkClick r:id="rId5"/>
                        </a:rPr>
                        <a:t>://</a:t>
                      </a:r>
                      <a:r>
                        <a:rPr lang="en-AU" sz="1100" dirty="0" smtClean="0">
                          <a:hlinkClick r:id="rId5"/>
                        </a:rPr>
                        <a:t>en.wikipedia.org/wiki/Minimax</a:t>
                      </a:r>
                    </a:p>
                    <a:p>
                      <a:pPr algn="l"/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/>
                        <a:t>How to implement</a:t>
                      </a:r>
                      <a:r>
                        <a:rPr lang="en-AU" sz="1100" baseline="0" dirty="0" smtClean="0"/>
                        <a:t> the Minimax algorithm in python</a:t>
                      </a:r>
                      <a:endParaRPr lang="en-AU" sz="1100" dirty="0" smtClean="0">
                        <a:hlinkClick r:id="rId5"/>
                      </a:endParaRPr>
                    </a:p>
                    <a:p>
                      <a:pPr algn="l"/>
                      <a:r>
                        <a:rPr lang="en-AU" sz="1100" dirty="0" smtClean="0">
                          <a:hlinkClick r:id="rId5"/>
                        </a:rPr>
                        <a:t>https://tonypoer.io/2016/10/28/implementing-minimax-and-alpha-beta-pruning-using-python/</a:t>
                      </a:r>
                      <a:r>
                        <a:rPr lang="en-AU" sz="1100" dirty="0" smtClean="0"/>
                        <a:t> </a:t>
                      </a:r>
                      <a:endParaRPr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7106">
                <a:tc>
                  <a:txBody>
                    <a:bodyPr/>
                    <a:lstStyle/>
                    <a:p>
                      <a:r>
                        <a:rPr lang="en-AU" sz="1600" dirty="0" smtClean="0"/>
                        <a:t>Validation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dirty="0" smtClean="0"/>
                        <a:t>Lee: None</a:t>
                      </a:r>
                    </a:p>
                    <a:p>
                      <a:pPr algn="l"/>
                      <a:r>
                        <a:rPr lang="en-AU" sz="1600" dirty="0" smtClean="0"/>
                        <a:t>Phil:</a:t>
                      </a:r>
                      <a:r>
                        <a:rPr lang="en-AU" sz="1600" baseline="0" dirty="0" smtClean="0"/>
                        <a:t> Basic</a:t>
                      </a:r>
                      <a:endParaRPr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100" dirty="0" smtClean="0"/>
                        <a:t>Develop a test strategy</a:t>
                      </a:r>
                    </a:p>
                    <a:p>
                      <a:pPr algn="l"/>
                      <a:endParaRPr lang="en-AU" sz="1100" dirty="0" smtClean="0"/>
                    </a:p>
                    <a:p>
                      <a:pPr algn="l"/>
                      <a:r>
                        <a:rPr lang="en-AU" sz="1100" dirty="0" smtClean="0"/>
                        <a:t>Research and understand invariants</a:t>
                      </a:r>
                    </a:p>
                    <a:p>
                      <a:pPr algn="l"/>
                      <a:r>
                        <a:rPr lang="en-AU" sz="1100" dirty="0" smtClean="0">
                          <a:hlinkClick r:id="rId6"/>
                        </a:rPr>
                        <a:t>https://www.coursera.org/lecture/principles-of-computing-2/invariants-3eZ53</a:t>
                      </a:r>
                      <a:r>
                        <a:rPr lang="en-AU" sz="1100" dirty="0" smtClean="0"/>
                        <a:t> </a:t>
                      </a:r>
                    </a:p>
                    <a:p>
                      <a:pPr algn="ctr"/>
                      <a:endParaRPr lang="en-AU" sz="1600" dirty="0" smtClean="0"/>
                    </a:p>
                    <a:p>
                      <a:pPr algn="ctr"/>
                      <a:endParaRPr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7824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Challenges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086496"/>
            <a:ext cx="9277004" cy="4090468"/>
          </a:xfrm>
        </p:spPr>
        <p:txBody>
          <a:bodyPr>
            <a:normAutofit/>
          </a:bodyPr>
          <a:lstStyle/>
          <a:p>
            <a:r>
              <a:rPr lang="en-US" dirty="0" smtClean="0"/>
              <a:t>The AI needs to be able to model the unpredictable nature of a human player’s moves.</a:t>
            </a:r>
          </a:p>
          <a:p>
            <a:endParaRPr lang="en-US" dirty="0" smtClean="0"/>
          </a:p>
          <a:p>
            <a:r>
              <a:rPr lang="en-US" dirty="0" smtClean="0"/>
              <a:t>The solution needs to involve an interactive environment where both the human player and the AI can interact together.</a:t>
            </a:r>
          </a:p>
          <a:p>
            <a:endParaRPr lang="en-US" dirty="0" smtClean="0"/>
          </a:p>
          <a:p>
            <a:r>
              <a:rPr lang="en-US" dirty="0" smtClean="0"/>
              <a:t>The program needs to be able to handle different cases based on the game mode (normal or mis</a:t>
            </a:r>
            <a:r>
              <a:rPr lang="en-AU" dirty="0" smtClean="0"/>
              <a:t>ère), where the AI strategy needs to reflect the difference in winning conditions.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Strategy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05603" y="2169624"/>
            <a:ext cx="89777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As an AI environment, the game of Nim is</a:t>
            </a:r>
            <a:r>
              <a:rPr lang="en-AU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Fully observable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Deterministic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Episodic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Static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Discrete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U" dirty="0" smtClean="0"/>
              <a:t>Multi-agent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U" dirty="0" smtClean="0"/>
          </a:p>
          <a:p>
            <a:r>
              <a:rPr lang="en-AU" dirty="0" smtClean="0"/>
              <a:t>Many </a:t>
            </a:r>
            <a:r>
              <a:rPr lang="en-AU" dirty="0"/>
              <a:t>games where AI is used fit this description: </a:t>
            </a:r>
            <a:r>
              <a:rPr lang="en-AU" dirty="0" smtClean="0"/>
              <a:t>Checkers</a:t>
            </a:r>
            <a:r>
              <a:rPr lang="en-AU" dirty="0"/>
              <a:t>, </a:t>
            </a:r>
            <a:r>
              <a:rPr lang="en-AU" dirty="0" smtClean="0"/>
              <a:t>Chess</a:t>
            </a:r>
            <a:r>
              <a:rPr lang="en-AU" dirty="0"/>
              <a:t>, </a:t>
            </a:r>
            <a:r>
              <a:rPr lang="en-AU" dirty="0" smtClean="0"/>
              <a:t>Go...</a:t>
            </a:r>
          </a:p>
          <a:p>
            <a:r>
              <a:rPr lang="en-AU" dirty="0" smtClean="0"/>
              <a:t>Two </a:t>
            </a:r>
            <a:r>
              <a:rPr lang="en-AU" dirty="0"/>
              <a:t>basic strategies</a:t>
            </a:r>
            <a:r>
              <a:rPr lang="en-AU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Compute </a:t>
            </a:r>
            <a:r>
              <a:rPr lang="en-AU" dirty="0"/>
              <a:t>the whole graph/tree up </a:t>
            </a:r>
            <a:r>
              <a:rPr lang="en-AU" dirty="0" smtClean="0"/>
              <a:t>front, </a:t>
            </a:r>
            <a:r>
              <a:rPr lang="en-AU" i="1" dirty="0" smtClean="0"/>
              <a:t>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Compute </a:t>
            </a:r>
            <a:r>
              <a:rPr lang="en-AU" dirty="0"/>
              <a:t>partial graphs and recompute after checkpoints </a:t>
            </a:r>
            <a:r>
              <a:rPr lang="en-AU" dirty="0" smtClean="0"/>
              <a:t>(e.g. </a:t>
            </a:r>
            <a:r>
              <a:rPr lang="en-AU" dirty="0"/>
              <a:t>an </a:t>
            </a:r>
            <a:r>
              <a:rPr lang="en-AU" dirty="0" smtClean="0"/>
              <a:t>opponents </a:t>
            </a:r>
            <a:r>
              <a:rPr lang="en-AU" dirty="0"/>
              <a:t>move)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4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365469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Demonstration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1816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– continued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582" y="2163136"/>
            <a:ext cx="6537787" cy="412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- continued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185" y="1886875"/>
            <a:ext cx="6522582" cy="497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7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309</TotalTime>
  <Words>439</Words>
  <Application>Microsoft Office PowerPoint</Application>
  <PresentationFormat>Widescreen</PresentationFormat>
  <Paragraphs>97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Educational subjects 16x9</vt:lpstr>
      <vt:lpstr>SIT215 Artificial And Computational Intelligence</vt:lpstr>
      <vt:lpstr>How to play Nim</vt:lpstr>
      <vt:lpstr>Skills Audit</vt:lpstr>
      <vt:lpstr>Solution Challenges</vt:lpstr>
      <vt:lpstr>AI Strategy</vt:lpstr>
      <vt:lpstr>Our Solution</vt:lpstr>
      <vt:lpstr>Demonstration</vt:lpstr>
      <vt:lpstr>Demonstration – continued</vt:lpstr>
      <vt:lpstr>Demonstration - continued</vt:lpstr>
      <vt:lpstr>Demonstration - continued</vt:lpstr>
      <vt:lpstr>Demonstration - continued</vt:lpstr>
      <vt:lpstr>Demonstration - continued</vt:lpstr>
      <vt:lpstr>Limitations and constraints</vt:lpstr>
      <vt:lpstr>References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SIT215 Artificial And Computational Intelligence Problem solving task 3 – A game of Nim</dc:title>
  <dc:creator>Lee Copland</dc:creator>
  <cp:lastModifiedBy>Lee Copland</cp:lastModifiedBy>
  <cp:revision>12</cp:revision>
  <dcterms:created xsi:type="dcterms:W3CDTF">2018-09-01T16:25:20Z</dcterms:created>
  <dcterms:modified xsi:type="dcterms:W3CDTF">2018-09-02T08:35:09Z</dcterms:modified>
</cp:coreProperties>
</file>

<file path=docProps/thumbnail.jpeg>
</file>